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31AAAD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1595F-AF3D-41A7-8034-989FB421C6FE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B33A-7CB7-416A-A5EA-5446508A17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1595F-AF3D-41A7-8034-989FB421C6FE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B33A-7CB7-416A-A5EA-5446508A17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1595F-AF3D-41A7-8034-989FB421C6FE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B33A-7CB7-416A-A5EA-5446508A17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1595F-AF3D-41A7-8034-989FB421C6FE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B33A-7CB7-416A-A5EA-5446508A17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1595F-AF3D-41A7-8034-989FB421C6FE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B33A-7CB7-416A-A5EA-5446508A17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1595F-AF3D-41A7-8034-989FB421C6FE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B33A-7CB7-416A-A5EA-5446508A17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1595F-AF3D-41A7-8034-989FB421C6FE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B33A-7CB7-416A-A5EA-5446508A17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1595F-AF3D-41A7-8034-989FB421C6FE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B33A-7CB7-416A-A5EA-5446508A17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1595F-AF3D-41A7-8034-989FB421C6FE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B33A-7CB7-416A-A5EA-5446508A17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1595F-AF3D-41A7-8034-989FB421C6FE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B33A-7CB7-416A-A5EA-5446508A17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1595F-AF3D-41A7-8034-989FB421C6FE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B33A-7CB7-416A-A5EA-5446508A17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1595F-AF3D-41A7-8034-989FB421C6FE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AB33A-7CB7-416A-A5EA-5446508A17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scoric\Desktop\pri 5.png"/>
          <p:cNvPicPr>
            <a:picLocks noChangeAspect="1" noChangeArrowheads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954503" y="0"/>
            <a:ext cx="2189497" cy="504056"/>
          </a:xfrm>
          <a:prstGeom prst="rect">
            <a:avLst/>
          </a:prstGeom>
          <a:noFill/>
        </p:spPr>
      </p:pic>
      <p:pic>
        <p:nvPicPr>
          <p:cNvPr id="8" name="Picture 7" descr="samo_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324946"/>
            <a:ext cx="571472" cy="53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hyperlink" Target="https://www.e-sfera.hr/dodatni-digitalni-sadrzaji/ccc8da9b-8d22-47fa-b24b-71a4fdcb3b6c/" TargetMode="Externa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hyperlink" Target="https://learningapps.org/watch?v=pib91y5p519" TargetMode="Externa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ccc8da9b-8d22-47fa-b24b-71a4fdcb3b6c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931224" cy="1875628"/>
          </a:xfrm>
          <a:ln w="38100"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ORGANIZMI SU PRILAGOĐENI</a:t>
            </a:r>
            <a:br>
              <a:rPr lang="hr-HR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RAZLIČITIM ŽIVOTNIM UVJETIMA</a:t>
            </a:r>
            <a:br>
              <a:rPr lang="hr-HR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1. dio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140968"/>
            <a:ext cx="5072098" cy="3334904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924944"/>
            <a:ext cx="2439987" cy="3660775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3635717" cy="2726788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4653136"/>
            <a:ext cx="262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sova i puh </a:t>
            </a:r>
            <a:r>
              <a:rPr lang="hr-HR" dirty="0" smtClean="0"/>
              <a:t>aktivni su noću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785794"/>
            <a:ext cx="2928926" cy="3997984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444208" y="4797152"/>
            <a:ext cx="2575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b="1" dirty="0" smtClean="0"/>
              <a:t>vjeverica </a:t>
            </a:r>
            <a:r>
              <a:rPr lang="hr-HR" dirty="0" smtClean="0"/>
              <a:t>je aktivna danju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23928" y="116632"/>
            <a:ext cx="2160240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>
                <a:solidFill>
                  <a:srgbClr val="31AAAD"/>
                </a:solidFill>
              </a:rPr>
              <a:t>različite životinje različito su aktivne tijekom dana i noći</a:t>
            </a:r>
            <a:endParaRPr lang="en-US" sz="2800" dirty="0">
              <a:solidFill>
                <a:srgbClr val="31AAA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24328" y="630932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hlinkClick r:id="rId5"/>
              </a:rPr>
              <a:t>POJMOVNIK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email"/>
          <a:srcRect t="10788" r="8333" b="2906"/>
          <a:stretch>
            <a:fillRect/>
          </a:stretch>
        </p:blipFill>
        <p:spPr bwMode="auto">
          <a:xfrm>
            <a:off x="6948264" y="6237312"/>
            <a:ext cx="59715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260648"/>
            <a:ext cx="2314600" cy="706090"/>
          </a:xfrm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hr-HR" dirty="0" smtClean="0"/>
              <a:t>STANIŠTE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556792"/>
            <a:ext cx="8964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- PROSTOR gdje živi neko živo biće i zadovoljava svoje životne potrebe</a:t>
            </a:r>
            <a:endParaRPr lang="hr-HR" sz="2400" dirty="0"/>
          </a:p>
          <a:p>
            <a:pPr>
              <a:buFontTx/>
              <a:buChar char="-"/>
            </a:pPr>
            <a:r>
              <a:rPr lang="hr-HR" sz="2400" dirty="0" smtClean="0"/>
              <a:t> STANIŠTE može biti:</a:t>
            </a:r>
          </a:p>
          <a:p>
            <a:endParaRPr lang="hr-HR" sz="2400" dirty="0"/>
          </a:p>
          <a:p>
            <a:pPr marL="342900" indent="-342900">
              <a:buAutoNum type="alphaLcParenR"/>
            </a:pPr>
            <a:r>
              <a:rPr lang="hr-HR" sz="2400" dirty="0" smtClean="0"/>
              <a:t>KOPNENO, </a:t>
            </a:r>
            <a:r>
              <a:rPr lang="hr-HR" sz="2400" dirty="0" err="1" smtClean="0"/>
              <a:t>npr</a:t>
            </a:r>
            <a:r>
              <a:rPr lang="hr-HR" sz="2400" dirty="0" smtClean="0"/>
              <a:t>. livada</a:t>
            </a:r>
            <a:endParaRPr lang="hr-HR" sz="2400" dirty="0"/>
          </a:p>
          <a:p>
            <a:pPr marL="342900" indent="-342900">
              <a:buAutoNum type="alphaLcParenR"/>
            </a:pPr>
            <a:r>
              <a:rPr lang="hr-HR" sz="2400" dirty="0" smtClean="0"/>
              <a:t>VODENO, </a:t>
            </a:r>
            <a:r>
              <a:rPr lang="hr-HR" sz="2400" dirty="0" err="1" smtClean="0"/>
              <a:t>npr</a:t>
            </a:r>
            <a:r>
              <a:rPr lang="hr-HR" sz="2400" dirty="0" smtClean="0"/>
              <a:t>. bara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420888"/>
            <a:ext cx="5002985" cy="3751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916832"/>
            <a:ext cx="2124900" cy="2780928"/>
          </a:xfrm>
        </p:spPr>
        <p:txBody>
          <a:bodyPr>
            <a:noAutofit/>
          </a:bodyPr>
          <a:lstStyle/>
          <a:p>
            <a:pPr algn="l"/>
            <a:r>
              <a:rPr lang="hr-HR" sz="2800" b="1" dirty="0" smtClean="0">
                <a:solidFill>
                  <a:schemeClr val="accent1"/>
                </a:solidFill>
              </a:rPr>
              <a:t>KOPNENA </a:t>
            </a:r>
            <a:br>
              <a:rPr lang="hr-HR" sz="2800" b="1" dirty="0" smtClean="0">
                <a:solidFill>
                  <a:schemeClr val="accent1"/>
                </a:solidFill>
              </a:rPr>
            </a:br>
            <a:r>
              <a:rPr lang="hr-HR" sz="2800" b="1" dirty="0" smtClean="0">
                <a:solidFill>
                  <a:schemeClr val="accent1"/>
                </a:solidFill>
              </a:rPr>
              <a:t>STANIŠTA</a:t>
            </a:r>
            <a:r>
              <a:rPr lang="hr-HR" sz="2800" dirty="0" smtClean="0"/>
              <a:t/>
            </a:r>
            <a:br>
              <a:rPr lang="hr-HR" sz="2800" dirty="0" smtClean="0"/>
            </a:br>
            <a:r>
              <a:rPr lang="hr-HR" sz="2800" dirty="0" smtClean="0"/>
              <a:t>- oranice</a:t>
            </a:r>
            <a:br>
              <a:rPr lang="hr-HR" sz="2800" dirty="0" smtClean="0"/>
            </a:br>
            <a:r>
              <a:rPr lang="hr-HR" sz="2800" dirty="0" smtClean="0"/>
              <a:t>- livade</a:t>
            </a:r>
            <a:br>
              <a:rPr lang="hr-HR" sz="2800" dirty="0" smtClean="0"/>
            </a:br>
            <a:r>
              <a:rPr lang="hr-HR" sz="2800" dirty="0" smtClean="0"/>
              <a:t>- šume</a:t>
            </a:r>
            <a:br>
              <a:rPr lang="hr-HR" sz="2800" dirty="0" smtClean="0"/>
            </a:br>
            <a:r>
              <a:rPr lang="hr-HR" sz="2800" dirty="0" smtClean="0"/>
              <a:t>- pustinje</a:t>
            </a:r>
            <a:endParaRPr lang="en-US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620688"/>
            <a:ext cx="6120680" cy="612068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200800" cy="54006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624" y="6165304"/>
            <a:ext cx="648072" cy="621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79712" y="630932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ISTRAŽI: Što je potrebno za uzgoj biljaka osim zraka, topline i vode?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3816424" cy="576064"/>
          </a:xfrm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hr-HR" sz="3600" dirty="0" smtClean="0">
                <a:latin typeface="+mn-lt"/>
              </a:rPr>
              <a:t>VODENA STANIŠTA</a:t>
            </a:r>
            <a:endParaRPr lang="en-US" sz="3600" dirty="0">
              <a:latin typeface="+mn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79512" y="908720"/>
            <a:ext cx="3168352" cy="5174415"/>
            <a:chOff x="35496" y="784157"/>
            <a:chExt cx="3168352" cy="517441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7504" y="784157"/>
              <a:ext cx="3024336" cy="5149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35496" y="5589240"/>
              <a:ext cx="3168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 smtClean="0">
                  <a:solidFill>
                    <a:schemeClr val="bg1"/>
                  </a:solidFill>
                </a:rPr>
                <a:t>POTOK - kopnena voda tekućica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419872" y="3933056"/>
            <a:ext cx="3168352" cy="2664296"/>
            <a:chOff x="3275856" y="3717032"/>
            <a:chExt cx="3168352" cy="2664296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75856" y="3717032"/>
              <a:ext cx="3168352" cy="2628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3282696" y="6011996"/>
              <a:ext cx="857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 smtClean="0">
                  <a:solidFill>
                    <a:schemeClr val="bg1"/>
                  </a:solidFill>
                </a:rPr>
                <a:t>MORE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220072" y="1268760"/>
            <a:ext cx="3528392" cy="2237388"/>
            <a:chOff x="5364088" y="1124744"/>
            <a:chExt cx="3528392" cy="2237388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64088" y="1124744"/>
              <a:ext cx="3461990" cy="2237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5364088" y="2987660"/>
              <a:ext cx="35283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 smtClean="0">
                  <a:solidFill>
                    <a:schemeClr val="bg1"/>
                  </a:solidFill>
                </a:rPr>
                <a:t>MOČVARA - kopnena voda stajaćica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551712" y="580526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KVIZ</a:t>
            </a:r>
            <a:r>
              <a:rPr lang="hr-HR" dirty="0" smtClean="0"/>
              <a:t>: </a:t>
            </a:r>
            <a:r>
              <a:rPr lang="hr-HR" dirty="0" smtClean="0">
                <a:hlinkClick r:id="rId5"/>
              </a:rPr>
              <a:t>PROVJERI ZNANJE</a:t>
            </a:r>
            <a:endParaRPr lang="hr-HR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email"/>
          <a:srcRect l="7363" t="7448" r="4274" b="10622"/>
          <a:stretch>
            <a:fillRect/>
          </a:stretch>
        </p:blipFill>
        <p:spPr bwMode="auto">
          <a:xfrm>
            <a:off x="7524328" y="5085184"/>
            <a:ext cx="70698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3970784" cy="634082"/>
          </a:xfrm>
        </p:spPr>
        <p:txBody>
          <a:bodyPr>
            <a:noAutofit/>
          </a:bodyPr>
          <a:lstStyle/>
          <a:p>
            <a:r>
              <a:rPr lang="hr-HR" dirty="0" smtClean="0"/>
              <a:t>ŽIVOTNI UVJETI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1340768"/>
            <a:ext cx="681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SVJETLOST                TOPLINA                 ZRAK                VODA                TLO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916832"/>
            <a:ext cx="5327759" cy="4608512"/>
          </a:xfrm>
          <a:prstGeom prst="rect">
            <a:avLst/>
          </a:prstGeom>
          <a:ln w="38100" cap="sq">
            <a:solidFill>
              <a:srgbClr val="31AAA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99788" cy="627552"/>
          </a:xfrm>
          <a:ln w="38100">
            <a:solidFill>
              <a:srgbClr val="31AAAD"/>
            </a:solidFill>
          </a:ln>
        </p:spPr>
        <p:txBody>
          <a:bodyPr>
            <a:noAutofit/>
          </a:bodyPr>
          <a:lstStyle/>
          <a:p>
            <a:r>
              <a:rPr lang="hr-HR" dirty="0" smtClean="0"/>
              <a:t>ŽIVOTNI UVJETI SU PROMJENJIVI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979712" y="2924944"/>
            <a:ext cx="5287034" cy="3789040"/>
            <a:chOff x="1979712" y="2924944"/>
            <a:chExt cx="5287034" cy="378904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79712" y="2924944"/>
              <a:ext cx="5287034" cy="3789040"/>
            </a:xfrm>
            <a:prstGeom prst="rect">
              <a:avLst/>
            </a:prstGeom>
            <a:noFill/>
            <a:ln w="38100">
              <a:solidFill>
                <a:srgbClr val="31AAAD"/>
              </a:solidFill>
              <a:miter lim="800000"/>
              <a:headEnd/>
              <a:tailEnd/>
            </a:ln>
            <a:effectLst/>
          </p:spPr>
        </p:pic>
        <p:sp>
          <p:nvSpPr>
            <p:cNvPr id="4" name="TextBox 3"/>
            <p:cNvSpPr txBox="1"/>
            <p:nvPr/>
          </p:nvSpPr>
          <p:spPr>
            <a:xfrm>
              <a:off x="3995936" y="6309320"/>
              <a:ext cx="10767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dirty="0" smtClean="0">
                  <a:solidFill>
                    <a:schemeClr val="bg1"/>
                  </a:solidFill>
                </a:rPr>
                <a:t>PUSTINJA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27584" y="1988840"/>
            <a:ext cx="284726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DANJU - vrlo vruće (do 50°C)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92080" y="1988840"/>
            <a:ext cx="3096344" cy="36933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NOĆU - vrlo hladno (ispod 0°C)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912" y="980728"/>
            <a:ext cx="4824536" cy="648072"/>
          </a:xfrm>
          <a:ln w="38100"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hr-HR" dirty="0" smtClean="0"/>
              <a:t>TROPSKE PRAŠUME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3024336" cy="4639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851920" y="1628800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 smtClean="0"/>
              <a:t>- veći dio godine vlaga u zraku je vrlo visoka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475656" y="6146140"/>
            <a:ext cx="1928826" cy="52322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sz="2800" dirty="0" smtClean="0">
                <a:hlinkClick r:id="rId3"/>
              </a:rPr>
              <a:t>VIZUALNO+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348880"/>
            <a:ext cx="3238988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email"/>
          <a:srcRect t="10788" r="8333" b="2906"/>
          <a:stretch>
            <a:fillRect/>
          </a:stretch>
        </p:blipFill>
        <p:spPr bwMode="auto">
          <a:xfrm>
            <a:off x="827584" y="6165304"/>
            <a:ext cx="59715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412776"/>
            <a:ext cx="3528392" cy="5292588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827584" y="4859868"/>
            <a:ext cx="3422184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TRATINČICA - biljka sunčanih livada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80112" y="980728"/>
            <a:ext cx="3168352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KOCKAVICA-biljka vlažnih livada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476673"/>
            <a:ext cx="3672408" cy="83099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/>
              <a:t>RAZLIČITE</a:t>
            </a:r>
            <a:r>
              <a:rPr lang="hr-HR" sz="2400" dirty="0" smtClean="0"/>
              <a:t> BILJKE TREBAJU</a:t>
            </a:r>
          </a:p>
          <a:p>
            <a:pPr algn="ctr"/>
            <a:r>
              <a:rPr lang="hr-HR" sz="2400" b="1" dirty="0" smtClean="0"/>
              <a:t>RAZLIČITE </a:t>
            </a:r>
            <a:r>
              <a:rPr lang="hr-HR" sz="2400" dirty="0" smtClean="0"/>
              <a:t>ŽIVOTNE UVJETE </a:t>
            </a:r>
            <a:endParaRPr lang="en-US" sz="2400" dirty="0"/>
          </a:p>
        </p:txBody>
      </p:sp>
      <p:pic>
        <p:nvPicPr>
          <p:cNvPr id="6" name="Picture 5" descr="sh165127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700808"/>
            <a:ext cx="4647421" cy="3096344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140</Words>
  <Application>Microsoft Office PowerPoint</Application>
  <PresentationFormat>On-screen Show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ORGANIZMI SU PRILAGOĐENI RAZLIČITIM ŽIVOTNIM UVJETIMA 1. dio</vt:lpstr>
      <vt:lpstr>STANIŠTE</vt:lpstr>
      <vt:lpstr>KOPNENA  STANIŠTA - oranice - livade - šume - pustinje</vt:lpstr>
      <vt:lpstr>Slide 4</vt:lpstr>
      <vt:lpstr>VODENA STANIŠTA</vt:lpstr>
      <vt:lpstr>ŽIVOTNI UVJETI</vt:lpstr>
      <vt:lpstr>ŽIVOTNI UVJETI SU PROMJENJIVI</vt:lpstr>
      <vt:lpstr>TROPSKE PRAŠUME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ORGANIZMI SU PRILAGOĐENI RAZLIČITIM ŽIVOTNIM UVJETIMA</dc:title>
  <dc:creator>Windows User</dc:creator>
  <cp:lastModifiedBy>sk-imahecic</cp:lastModifiedBy>
  <cp:revision>34</cp:revision>
  <dcterms:created xsi:type="dcterms:W3CDTF">2019-06-29T13:37:15Z</dcterms:created>
  <dcterms:modified xsi:type="dcterms:W3CDTF">2019-08-09T08:00:32Z</dcterms:modified>
</cp:coreProperties>
</file>